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9.png" ContentType="image/png"/>
  <Override PartName="/ppt/media/image27.png" ContentType="image/png"/>
  <Override PartName="/ppt/media/image4.jpeg" ContentType="image/jpeg"/>
  <Override PartName="/ppt/media/image2.png" ContentType="image/png"/>
  <Override PartName="/ppt/media/image25.png" ContentType="image/png"/>
  <Override PartName="/ppt/media/image5.jpeg" ContentType="image/jpeg"/>
  <Override PartName="/ppt/media/image28.png" ContentType="image/png"/>
  <Override PartName="/ppt/media/image7.jpeg" ContentType="image/jpeg"/>
  <Override PartName="/ppt/media/image20.png" ContentType="image/png"/>
  <Override PartName="/ppt/media/media12.mp4" ContentType="video/mp4"/>
  <Override PartName="/ppt/media/image13.png" ContentType="image/png"/>
  <Override PartName="/ppt/media/image18.png" ContentType="image/png"/>
  <Override PartName="/ppt/media/image6.jpeg" ContentType="image/jpeg"/>
  <Override PartName="/ppt/media/image8.png" ContentType="image/png"/>
  <Override PartName="/ppt/media/image9.png" ContentType="image/png"/>
  <Override PartName="/ppt/media/media30.mp4" ContentType="video/mp4"/>
  <Override PartName="/ppt/media/image3.jpeg" ContentType="image/jpeg"/>
  <Override PartName="/ppt/media/image15.png" ContentType="image/png"/>
  <Override PartName="/ppt/media/image31.png" ContentType="image/png"/>
  <Override PartName="/ppt/media/image1.png" ContentType="image/png"/>
  <Override PartName="/ppt/media/image24.png" ContentType="image/png"/>
  <Override PartName="/ppt/media/image11.jpeg" ContentType="image/jpeg"/>
  <Override PartName="/ppt/media/image10.jpeg" ContentType="image/jpeg"/>
  <Override PartName="/ppt/media/image14.png" ContentType="image/png"/>
  <Override PartName="/ppt/media/image16.png" ContentType="image/png"/>
  <Override PartName="/ppt/media/image17.png" ContentType="image/png"/>
  <Override PartName="/ppt/media/image19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6.png" ContentType="image/png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7D3918E-9C47-4EC1-89A5-0AF0C3B9323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FA86D86-6B78-409B-9FA8-036A7199FD1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37F8384-A8B4-4439-9C3F-7D0D848C08D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43DE5E0-E17F-42E5-B35E-C06E9FCF65D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EDD891C-1249-4A30-9554-9888D957EB3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C18789E-F676-44FD-8682-FA334FF3424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C4E74B5-B1B2-43A1-8A62-C70499DD05F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75E7304-FBBF-412F-826E-661B04F7C34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DE9F2DE-4E3C-44C2-A979-20B013EA961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934FBAB-2483-4448-B029-DF3C80B47A6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ADE2147-A1D9-4BD1-BE37-5B3988BAEFE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D51E4C7-13A5-4441-BD81-494F0D10955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en-US" sz="6000" spc="-1" strike="noStrike">
                <a:solidFill>
                  <a:srgbClr val="000000"/>
                </a:solidFill>
                <a:latin typeface="Aptos Display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US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787878"/>
                </a:solidFill>
                <a:latin typeface="Aptos"/>
              </a:rPr>
              <a:t> </a:t>
            </a:r>
            <a:endParaRPr b="0" lang="en-GB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en-GB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23E9071-7C9A-4240-B2E7-86A33CC465AE}" type="slidenum">
              <a:rPr b="0" lang="en-US" sz="1200" spc="-1" strike="noStrike">
                <a:solidFill>
                  <a:srgbClr val="787878"/>
                </a:solidFill>
                <a:latin typeface="Aptos"/>
              </a:rPr>
              <a:t>1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ptos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ptos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ptos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ptos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ptos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ptos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ptos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video" Target="../media/media30.mp4"/><Relationship Id="rId2" Type="http://schemas.microsoft.com/office/2007/relationships/media" Target="../media/media30.mp4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video" Target="../media/media12.mp4"/><Relationship Id="rId2" Type="http://schemas.microsoft.com/office/2007/relationships/media" Target="../media/media12.mp4"/><Relationship Id="rId3" Type="http://schemas.openxmlformats.org/officeDocument/2006/relationships/image" Target="../media/image13.png"/><Relationship Id="rId4" Type="http://schemas.openxmlformats.org/officeDocument/2006/relationships/video" Target="file:///home/sstamnas/PhD/Presentations/oxford%20seminar/NULL" TargetMode="External"/><Relationship Id="rId5" Type="http://schemas.microsoft.com/office/2007/relationships/media" Target="file:///home/sstamnas/PhD/Presentations/oxford%20seminar/NULL" TargetMode="External"/><Relationship Id="rId6" Type="http://schemas.openxmlformats.org/officeDocument/2006/relationships/image" Target="../media/image14.png"/><Relationship Id="rId7" Type="http://schemas.openxmlformats.org/officeDocument/2006/relationships/video" Target="file:///home/sstamnas/PhD/Presentations/oxford%20seminar/NULL" TargetMode="External"/><Relationship Id="rId8" Type="http://schemas.microsoft.com/office/2007/relationships/media" Target="file:///home/sstamnas/PhD/Presentations/oxford%20seminar/NULL" TargetMode="External"/><Relationship Id="rId9" Type="http://schemas.openxmlformats.org/officeDocument/2006/relationships/image" Target="../media/image15.png"/><Relationship Id="rId10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video" Target="file:///home/sstamnas/PhD/Presentations/oxford%20seminar/NULL" TargetMode="External"/><Relationship Id="rId2" Type="http://schemas.microsoft.com/office/2007/relationships/media" Target="file:///home/sstamnas/PhD/Presentations/oxford%20seminar/NULL" TargetMode="External"/><Relationship Id="rId3" Type="http://schemas.openxmlformats.org/officeDocument/2006/relationships/image" Target="../media/image16.png"/><Relationship Id="rId4" Type="http://schemas.openxmlformats.org/officeDocument/2006/relationships/video" Target="file:///home/sstamnas/PhD/Presentations/oxford%20seminar/NULL" TargetMode="External"/><Relationship Id="rId5" Type="http://schemas.microsoft.com/office/2007/relationships/media" Target="file:///home/sstamnas/PhD/Presentations/oxford%20seminar/NULL" TargetMode="External"/><Relationship Id="rId6" Type="http://schemas.openxmlformats.org/officeDocument/2006/relationships/image" Target="../media/image17.png"/><Relationship Id="rId7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2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43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44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" name="TextBox 9"/>
          <p:cNvSpPr/>
          <p:nvPr/>
        </p:nvSpPr>
        <p:spPr>
          <a:xfrm>
            <a:off x="682920" y="1509480"/>
            <a:ext cx="9765000" cy="155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000000"/>
                </a:solidFill>
                <a:latin typeface="Franklin Gothic Medium"/>
              </a:rPr>
              <a:t>DecepTIV: A Large-Scale Benchmark for Robust Detection of T2V and I2V Synthetic Videos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46" name="TextBox 10"/>
          <p:cNvSpPr/>
          <p:nvPr/>
        </p:nvSpPr>
        <p:spPr>
          <a:xfrm>
            <a:off x="1153080" y="2742120"/>
            <a:ext cx="8827200" cy="1797480"/>
          </a:xfrm>
          <a:prstGeom prst="rect">
            <a:avLst/>
          </a:prstGeom>
          <a:noFill/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156082"/>
                </a:solidFill>
                <a:latin typeface="Franklin Gothic Medium"/>
              </a:rPr>
              <a:t>Sotiris Stamnas </a:t>
            </a:r>
            <a:endParaRPr b="0" lang="en-GB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156082"/>
                </a:solidFill>
                <a:latin typeface="Franklin Gothic Medium"/>
              </a:rPr>
              <a:t>Supervised by Victor Sanchez and Vitomir Struc</a:t>
            </a:r>
            <a:endParaRPr b="0" lang="en-GB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156082"/>
                </a:solidFill>
                <a:latin typeface="Franklin Gothic Medium"/>
              </a:rPr>
              <a:t>JAMS , 3</a:t>
            </a:r>
            <a:r>
              <a:rPr b="1" lang="en-US" sz="2800" spc="-1" strike="noStrike" baseline="30000">
                <a:solidFill>
                  <a:srgbClr val="156082"/>
                </a:solidFill>
                <a:latin typeface="Franklin Gothic Medium"/>
              </a:rPr>
              <a:t>rd</a:t>
            </a:r>
            <a:r>
              <a:rPr b="1" lang="en-US" sz="2800" spc="-1" strike="noStrike">
                <a:solidFill>
                  <a:srgbClr val="156082"/>
                </a:solidFill>
                <a:latin typeface="Franklin Gothic Medium"/>
              </a:rPr>
              <a:t> June 2025 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47" name="Picture 12" descr="File:Prev warwick logo.png - Wikimedia Commons"/>
          <p:cNvPicPr/>
          <p:nvPr/>
        </p:nvPicPr>
        <p:blipFill>
          <a:blip r:embed="rId1"/>
          <a:stretch/>
        </p:blipFill>
        <p:spPr>
          <a:xfrm>
            <a:off x="682560" y="5218920"/>
            <a:ext cx="3105360" cy="1331280"/>
          </a:xfrm>
          <a:prstGeom prst="rect">
            <a:avLst/>
          </a:prstGeom>
          <a:ln w="0">
            <a:noFill/>
          </a:ln>
        </p:spPr>
      </p:pic>
      <p:pic>
        <p:nvPicPr>
          <p:cNvPr id="48" name="Picture 15" descr="A blue and white sign with a square and a square in the middle&#10;&#10;AI-generated content may be incorrect."/>
          <p:cNvPicPr/>
          <p:nvPr/>
        </p:nvPicPr>
        <p:blipFill>
          <a:blip r:embed="rId2"/>
          <a:stretch/>
        </p:blipFill>
        <p:spPr>
          <a:xfrm>
            <a:off x="7736400" y="5494320"/>
            <a:ext cx="3457080" cy="77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5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36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37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8" name="TextBox 2"/>
          <p:cNvSpPr/>
          <p:nvPr/>
        </p:nvSpPr>
        <p:spPr>
          <a:xfrm>
            <a:off x="199800" y="-1080"/>
            <a:ext cx="969624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205c96"/>
                </a:solidFill>
                <a:latin typeface="Franklin Gothic Medium"/>
              </a:rPr>
              <a:t>DecepTIV</a:t>
            </a: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 – Evaluation protocol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39" name="TextBox 6"/>
          <p:cNvSpPr/>
          <p:nvPr/>
        </p:nvSpPr>
        <p:spPr>
          <a:xfrm>
            <a:off x="-1800" y="1349640"/>
            <a:ext cx="5791320" cy="30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In addition to the dataset, we propose an evaluation protocol for detectors trained on DecepTIV that replicates three common real-world detection scenarios</a:t>
            </a:r>
            <a:endParaRPr b="0" lang="en-GB" sz="2400" spc="-1" strike="noStrike">
              <a:latin typeface="Arial"/>
            </a:endParaRPr>
          </a:p>
          <a:p>
            <a:pPr lvl="1" marL="914400" indent="-457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In-generator evaluation</a:t>
            </a:r>
            <a:endParaRPr b="0" lang="en-GB" sz="2400" spc="-1" strike="noStrike">
              <a:latin typeface="Arial"/>
            </a:endParaRPr>
          </a:p>
          <a:p>
            <a:pPr lvl="1" marL="914400" indent="-457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Cross-generator evaluation</a:t>
            </a:r>
            <a:endParaRPr b="0" lang="en-GB" sz="2400" spc="-1" strike="noStrike">
              <a:latin typeface="Arial"/>
            </a:endParaRPr>
          </a:p>
          <a:p>
            <a:pPr lvl="1" marL="914400" indent="-457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Perturbed video evaluation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40" name="Picture 10" descr="A collage of several soldiers saluting&#10;&#10;AI-generated content may be incorrect."/>
          <p:cNvPicPr/>
          <p:nvPr/>
        </p:nvPicPr>
        <p:blipFill>
          <a:blip r:embed="rId1"/>
          <a:srcRect l="0" t="0" r="-265" b="50067"/>
          <a:stretch/>
        </p:blipFill>
        <p:spPr>
          <a:xfrm>
            <a:off x="5705640" y="1468800"/>
            <a:ext cx="6337800" cy="4691160"/>
          </a:xfrm>
          <a:prstGeom prst="rect">
            <a:avLst/>
          </a:prstGeom>
          <a:ln w="0">
            <a:noFill/>
          </a:ln>
        </p:spPr>
      </p:pic>
      <p:sp>
        <p:nvSpPr>
          <p:cNvPr id="141" name="TextBox 8"/>
          <p:cNvSpPr/>
          <p:nvPr/>
        </p:nvSpPr>
        <p:spPr>
          <a:xfrm>
            <a:off x="11529360" y="5400"/>
            <a:ext cx="74304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9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3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44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45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6" name="TextBox 2"/>
          <p:cNvSpPr/>
          <p:nvPr/>
        </p:nvSpPr>
        <p:spPr>
          <a:xfrm>
            <a:off x="199800" y="8280"/>
            <a:ext cx="969624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205c96"/>
                </a:solidFill>
                <a:latin typeface="Franklin Gothic Medium"/>
              </a:rPr>
              <a:t>DecepTIV</a:t>
            </a: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 – Experimental Setup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47" name="TextBox 6"/>
          <p:cNvSpPr/>
          <p:nvPr/>
        </p:nvSpPr>
        <p:spPr>
          <a:xfrm>
            <a:off x="-1800" y="1349640"/>
            <a:ext cx="11666880" cy="191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We Leverage eight existing general-purpose fake image/video detectors 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4 Backbone-based detectors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2 Frequency-based detectors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2 Temporal-based detectors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48" name="TextBox 5"/>
          <p:cNvSpPr/>
          <p:nvPr/>
        </p:nvSpPr>
        <p:spPr>
          <a:xfrm>
            <a:off x="-1800" y="3424680"/>
            <a:ext cx="11666880" cy="191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Evaluation metrics:  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Class-wise accuracies (ACC)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Area under the Receiver Operating Characteristic curve (AUC)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F1 score 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</p:txBody>
      </p:sp>
      <p:sp>
        <p:nvSpPr>
          <p:cNvPr id="149" name="TextBox 9"/>
          <p:cNvSpPr/>
          <p:nvPr/>
        </p:nvSpPr>
        <p:spPr>
          <a:xfrm>
            <a:off x="11529360" y="5400"/>
            <a:ext cx="74304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10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1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52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53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4" name="TextBox 2"/>
          <p:cNvSpPr/>
          <p:nvPr/>
        </p:nvSpPr>
        <p:spPr>
          <a:xfrm>
            <a:off x="199800" y="8280"/>
            <a:ext cx="9696240" cy="10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205c96"/>
                </a:solidFill>
                <a:latin typeface="Franklin Gothic Medium"/>
              </a:rPr>
              <a:t>DecepTIV</a:t>
            </a: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 – In and Cross Generator Evaluation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55" name="Picture 11" descr=""/>
          <p:cNvPicPr/>
          <p:nvPr/>
        </p:nvPicPr>
        <p:blipFill>
          <a:blip r:embed="rId1"/>
          <a:stretch/>
        </p:blipFill>
        <p:spPr>
          <a:xfrm>
            <a:off x="358200" y="1243440"/>
            <a:ext cx="10933920" cy="5252400"/>
          </a:xfrm>
          <a:prstGeom prst="rect">
            <a:avLst/>
          </a:prstGeom>
          <a:ln w="0">
            <a:noFill/>
          </a:ln>
        </p:spPr>
      </p:pic>
      <p:sp>
        <p:nvSpPr>
          <p:cNvPr id="156" name="TextBox 14"/>
          <p:cNvSpPr/>
          <p:nvPr/>
        </p:nvSpPr>
        <p:spPr>
          <a:xfrm>
            <a:off x="11479680" y="-25920"/>
            <a:ext cx="74304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11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8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59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60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1" name="TextBox 2"/>
          <p:cNvSpPr/>
          <p:nvPr/>
        </p:nvSpPr>
        <p:spPr>
          <a:xfrm>
            <a:off x="199800" y="8280"/>
            <a:ext cx="969624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205c96"/>
                </a:solidFill>
                <a:latin typeface="Franklin Gothic Medium"/>
              </a:rPr>
              <a:t>DecepTIV</a:t>
            </a: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 – Perturbed Video Evaluation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62" name="Picture 6" descr=""/>
          <p:cNvPicPr/>
          <p:nvPr/>
        </p:nvPicPr>
        <p:blipFill>
          <a:blip r:embed="rId1"/>
          <a:stretch/>
        </p:blipFill>
        <p:spPr>
          <a:xfrm>
            <a:off x="1330560" y="1221120"/>
            <a:ext cx="8713800" cy="5636520"/>
          </a:xfrm>
          <a:prstGeom prst="rect">
            <a:avLst/>
          </a:prstGeom>
          <a:ln w="0">
            <a:noFill/>
          </a:ln>
        </p:spPr>
      </p:pic>
      <p:sp>
        <p:nvSpPr>
          <p:cNvPr id="163" name="TextBox 8"/>
          <p:cNvSpPr/>
          <p:nvPr/>
        </p:nvSpPr>
        <p:spPr>
          <a:xfrm>
            <a:off x="11529360" y="5400"/>
            <a:ext cx="74304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12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5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66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67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8" name="TextBox 2"/>
          <p:cNvSpPr/>
          <p:nvPr/>
        </p:nvSpPr>
        <p:spPr>
          <a:xfrm>
            <a:off x="199800" y="8280"/>
            <a:ext cx="969624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205c96"/>
                </a:solidFill>
                <a:latin typeface="Franklin Gothic Medium"/>
              </a:rPr>
              <a:t>DecepTIV</a:t>
            </a: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 – Effect of Content Correlation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69" name="TextBox 6"/>
          <p:cNvSpPr/>
          <p:nvPr/>
        </p:nvSpPr>
        <p:spPr>
          <a:xfrm>
            <a:off x="71640" y="2772720"/>
            <a:ext cx="6094440" cy="191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Model 1: Trained on real and fake videos of class soldier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Model 2: Trained on real videos of class firefighter and fake videos of class soldier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70" name="Picture 8" descr="A collage of soldiers in uniform&#10;&#10;AI-generated content may be incorrect."/>
          <p:cNvPicPr/>
          <p:nvPr/>
        </p:nvPicPr>
        <p:blipFill>
          <a:blip r:embed="rId1"/>
          <a:stretch/>
        </p:blipFill>
        <p:spPr>
          <a:xfrm>
            <a:off x="7280640" y="1127160"/>
            <a:ext cx="4102560" cy="5567040"/>
          </a:xfrm>
          <a:prstGeom prst="rect">
            <a:avLst/>
          </a:prstGeom>
          <a:ln w="0">
            <a:noFill/>
          </a:ln>
        </p:spPr>
      </p:pic>
      <p:sp>
        <p:nvSpPr>
          <p:cNvPr id="171" name="TextBox 9"/>
          <p:cNvSpPr/>
          <p:nvPr/>
        </p:nvSpPr>
        <p:spPr>
          <a:xfrm>
            <a:off x="11529360" y="5400"/>
            <a:ext cx="74304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13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172" name="TextBox 11"/>
          <p:cNvSpPr/>
          <p:nvPr/>
        </p:nvSpPr>
        <p:spPr>
          <a:xfrm>
            <a:off x="71640" y="1129320"/>
            <a:ext cx="6645240" cy="155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To highlight the importance of content-correlated real and fake videos, we investigate an extreme case where their content is entirely uncorrelated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4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75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76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7" name="TextBox 2"/>
          <p:cNvSpPr/>
          <p:nvPr/>
        </p:nvSpPr>
        <p:spPr>
          <a:xfrm>
            <a:off x="199800" y="8280"/>
            <a:ext cx="969624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205c96"/>
                </a:solidFill>
                <a:latin typeface="Franklin Gothic Medium"/>
              </a:rPr>
              <a:t>DecepTIV</a:t>
            </a: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 – Cross-Dataset Experiment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78" name="TextBox 6"/>
          <p:cNvSpPr/>
          <p:nvPr/>
        </p:nvSpPr>
        <p:spPr>
          <a:xfrm>
            <a:off x="108360" y="1065240"/>
            <a:ext cx="11614320" cy="191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A main limitation of </a:t>
            </a:r>
            <a:r>
              <a:rPr b="0" i="1" lang="en-US" sz="2400" spc="-1" strike="noStrike">
                <a:solidFill>
                  <a:srgbClr val="000000"/>
                </a:solidFill>
                <a:latin typeface="Franklin Gothic Medium"/>
              </a:rPr>
              <a:t>DecepTIV </a:t>
            </a: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is the narrow semantic scope of its video set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Are detectors trained on </a:t>
            </a:r>
            <a:r>
              <a:rPr b="0" i="1" lang="en-US" sz="2400" spc="-1" strike="noStrike">
                <a:solidFill>
                  <a:srgbClr val="000000"/>
                </a:solidFill>
                <a:latin typeface="Franklin Gothic Medium"/>
              </a:rPr>
              <a:t>DecepTIV </a:t>
            </a: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able to generalize to synthetic videos from external sources?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</p:txBody>
      </p:sp>
      <p:pic>
        <p:nvPicPr>
          <p:cNvPr id="179" name="Picture 9" descr=""/>
          <p:cNvPicPr/>
          <p:nvPr/>
        </p:nvPicPr>
        <p:blipFill>
          <a:blip r:embed="rId1"/>
          <a:stretch/>
        </p:blipFill>
        <p:spPr>
          <a:xfrm>
            <a:off x="1217160" y="3129120"/>
            <a:ext cx="10847520" cy="3647520"/>
          </a:xfrm>
          <a:prstGeom prst="rect">
            <a:avLst/>
          </a:prstGeom>
          <a:ln w="0">
            <a:noFill/>
          </a:ln>
        </p:spPr>
      </p:pic>
      <p:sp>
        <p:nvSpPr>
          <p:cNvPr id="180" name="TextBox 12"/>
          <p:cNvSpPr/>
          <p:nvPr/>
        </p:nvSpPr>
        <p:spPr>
          <a:xfrm>
            <a:off x="201240" y="2434320"/>
            <a:ext cx="1216800" cy="10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Franklin Gothic Medium"/>
              </a:rPr>
              <a:t>Yes :)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81" name="TextBox 13"/>
          <p:cNvSpPr/>
          <p:nvPr/>
        </p:nvSpPr>
        <p:spPr>
          <a:xfrm>
            <a:off x="3634200" y="2724120"/>
            <a:ext cx="6986880" cy="82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Performance on GenVideo dataset of Chen et al.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82" name="TextBox 8"/>
          <p:cNvSpPr/>
          <p:nvPr/>
        </p:nvSpPr>
        <p:spPr>
          <a:xfrm>
            <a:off x="11529360" y="5400"/>
            <a:ext cx="74304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14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4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5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86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7" name="TextBox 2"/>
          <p:cNvSpPr/>
          <p:nvPr/>
        </p:nvSpPr>
        <p:spPr>
          <a:xfrm>
            <a:off x="199800" y="8280"/>
            <a:ext cx="969624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205c96"/>
                </a:solidFill>
                <a:latin typeface="Franklin Gothic Medium"/>
              </a:rPr>
              <a:t>DecepTIV</a:t>
            </a: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 – Conclusions and Future Work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88" name="TextBox 6"/>
          <p:cNvSpPr/>
          <p:nvPr/>
        </p:nvSpPr>
        <p:spPr>
          <a:xfrm>
            <a:off x="200160" y="1138680"/>
            <a:ext cx="11492640" cy="228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We introduced DecepTIV a large-scale fake video detection dataset containing videos from the latest T2V and I2V models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Our fake video generation pipeline is modular and facilites future dataset expansion as new generative methods emerge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We proposed a thorough evaluation protocol that simulates three real-world settings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89" name="TextBox 5"/>
          <p:cNvSpPr/>
          <p:nvPr/>
        </p:nvSpPr>
        <p:spPr>
          <a:xfrm>
            <a:off x="200160" y="3865320"/>
            <a:ext cx="11694600" cy="155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Include videos from additional semantic categories to adress narrow semantic scope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Generate videos from latest models like Sora, Veo3 etc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Propose a new detector specifically tailored towards T2V and I2V media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90" name="TextBox 9"/>
          <p:cNvSpPr/>
          <p:nvPr/>
        </p:nvSpPr>
        <p:spPr>
          <a:xfrm>
            <a:off x="11529360" y="5400"/>
            <a:ext cx="74304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15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2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93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94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95" name="Picture 8" descr="A qr code with a cat&#10;&#10;AI-generated content may be incorrect."/>
          <p:cNvPicPr/>
          <p:nvPr/>
        </p:nvPicPr>
        <p:blipFill>
          <a:blip r:embed="rId1"/>
          <a:stretch/>
        </p:blipFill>
        <p:spPr>
          <a:xfrm>
            <a:off x="698040" y="2661840"/>
            <a:ext cx="2450880" cy="2487600"/>
          </a:xfrm>
          <a:prstGeom prst="rect">
            <a:avLst/>
          </a:prstGeom>
          <a:ln w="0">
            <a:noFill/>
          </a:ln>
        </p:spPr>
      </p:pic>
      <p:sp>
        <p:nvSpPr>
          <p:cNvPr id="196" name="TextBox 11"/>
          <p:cNvSpPr/>
          <p:nvPr/>
        </p:nvSpPr>
        <p:spPr>
          <a:xfrm>
            <a:off x="1344240" y="2031840"/>
            <a:ext cx="16718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Code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97" name="TextBox 12"/>
          <p:cNvSpPr/>
          <p:nvPr/>
        </p:nvSpPr>
        <p:spPr>
          <a:xfrm>
            <a:off x="4879080" y="2031840"/>
            <a:ext cx="16718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Dataset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98" name="TextBox 15"/>
          <p:cNvSpPr/>
          <p:nvPr/>
        </p:nvSpPr>
        <p:spPr>
          <a:xfrm>
            <a:off x="8763120" y="2031840"/>
            <a:ext cx="16718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Email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99" name="Picture 16" descr="A qr code with a cartoon face&#10;&#10;AI-generated content may be incorrect."/>
          <p:cNvPicPr/>
          <p:nvPr/>
        </p:nvPicPr>
        <p:blipFill>
          <a:blip r:embed="rId2"/>
          <a:stretch/>
        </p:blipFill>
        <p:spPr>
          <a:xfrm>
            <a:off x="4201560" y="2497680"/>
            <a:ext cx="2846520" cy="2825280"/>
          </a:xfrm>
          <a:prstGeom prst="rect">
            <a:avLst/>
          </a:prstGeom>
          <a:ln w="0">
            <a:noFill/>
          </a:ln>
        </p:spPr>
      </p:pic>
      <p:sp>
        <p:nvSpPr>
          <p:cNvPr id="200" name="TextBox 18"/>
          <p:cNvSpPr/>
          <p:nvPr/>
        </p:nvSpPr>
        <p:spPr>
          <a:xfrm>
            <a:off x="11529360" y="5400"/>
            <a:ext cx="74304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16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201" name="Picture 20" descr="A qr code with a yellow circle and a white envelope&#10;&#10;AI-generated content may be incorrect."/>
          <p:cNvPicPr/>
          <p:nvPr/>
        </p:nvPicPr>
        <p:blipFill>
          <a:blip r:embed="rId3"/>
          <a:stretch/>
        </p:blipFill>
        <p:spPr>
          <a:xfrm>
            <a:off x="7958520" y="2497680"/>
            <a:ext cx="2846520" cy="282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3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04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205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6" name="TextBox 18"/>
          <p:cNvSpPr/>
          <p:nvPr/>
        </p:nvSpPr>
        <p:spPr>
          <a:xfrm>
            <a:off x="11529360" y="5400"/>
            <a:ext cx="74304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17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207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99840" y="2294640"/>
            <a:ext cx="6684120" cy="3760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9" restart="whenNotActive" nodeType="interactiveSeq" fill="hold">
                <p:stCondLst>
                  <p:cond delay="0" evt="onClick">
                    <p:tgtEl>
                      <p:spTgt spid="207"/>
                    </p:tgtEl>
                  </p:cond>
                </p:stCondLst>
                <p:childTnLst>
                  <p:par>
                    <p:cTn id="80" fill="hold">
                      <p:stCondLst>
                        <p:cond delay="0" evt="onClick">
                          <p:tgtEl>
                            <p:spTgt spid="207"/>
                          </p:tgtEl>
                        </p:cond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0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51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52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3" name="TextBox 2"/>
          <p:cNvSpPr/>
          <p:nvPr/>
        </p:nvSpPr>
        <p:spPr>
          <a:xfrm>
            <a:off x="343800" y="154080"/>
            <a:ext cx="6599880" cy="10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Deepfakes – What does it mean?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54" name="TextBox 5"/>
          <p:cNvSpPr/>
          <p:nvPr/>
        </p:nvSpPr>
        <p:spPr>
          <a:xfrm>
            <a:off x="339120" y="1184040"/>
            <a:ext cx="10483200" cy="30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Term used to describe synthetic</a:t>
            </a: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 media created with malicious intent, typically featuring human faces 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Deep</a:t>
            </a: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 learning + </a:t>
            </a:r>
            <a:r>
              <a:rPr b="1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fake</a:t>
            </a: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 visual data = Deepfake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The term first apperared in 2017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User named "Deepfake" on Reddit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Generates multiple pornographic videos with face-swapped celebrities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And a lot of videos with Nicholas Cage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55" name="Picture 23" descr="Slika, ki vsebuje besede oseba, ženska&#10;&#10;Opis je samodejno ustvarjen"/>
          <p:cNvPicPr/>
          <p:nvPr/>
        </p:nvPicPr>
        <p:blipFill>
          <a:blip r:embed="rId1"/>
          <a:stretch/>
        </p:blipFill>
        <p:spPr>
          <a:xfrm>
            <a:off x="2520" y="4713480"/>
            <a:ext cx="2428560" cy="17143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24" descr="Slika, ki vsebuje besede šoji, notranji, kletka&#10;&#10;Opis je samodejno ustvarjen"/>
          <p:cNvPicPr/>
          <p:nvPr/>
        </p:nvPicPr>
        <p:blipFill>
          <a:blip r:embed="rId2"/>
          <a:stretch/>
        </p:blipFill>
        <p:spPr>
          <a:xfrm>
            <a:off x="2551680" y="4707360"/>
            <a:ext cx="2561760" cy="170460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25" descr="A person in a turban&#10;&#10;AI-generated content may be incorrect."/>
          <p:cNvPicPr/>
          <p:nvPr/>
        </p:nvPicPr>
        <p:blipFill>
          <a:blip r:embed="rId3"/>
          <a:stretch/>
        </p:blipFill>
        <p:spPr>
          <a:xfrm>
            <a:off x="5221080" y="4709880"/>
            <a:ext cx="2457000" cy="170460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26" descr="Slika, ki vsebuje besede moški&#10;&#10;Opis je samodejno ustvarjen"/>
          <p:cNvPicPr/>
          <p:nvPr/>
        </p:nvPicPr>
        <p:blipFill>
          <a:blip r:embed="rId4"/>
          <a:stretch/>
        </p:blipFill>
        <p:spPr>
          <a:xfrm>
            <a:off x="7790400" y="4702320"/>
            <a:ext cx="2457000" cy="171432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27" descr="Slika, ki vsebuje besede oseba, stena, notranji&#10;&#10;Opis je samodejno ustvarjen"/>
          <p:cNvPicPr/>
          <p:nvPr/>
        </p:nvPicPr>
        <p:blipFill>
          <a:blip r:embed="rId5"/>
          <a:stretch/>
        </p:blipFill>
        <p:spPr>
          <a:xfrm>
            <a:off x="10436040" y="4703760"/>
            <a:ext cx="1714320" cy="1714320"/>
          </a:xfrm>
          <a:prstGeom prst="rect">
            <a:avLst/>
          </a:prstGeom>
          <a:ln w="0">
            <a:noFill/>
          </a:ln>
        </p:spPr>
      </p:pic>
      <p:pic>
        <p:nvPicPr>
          <p:cNvPr id="60" name="Picture 28" descr="A screenshot of a social media post&#10;&#10;AI-generated content may be incorrect."/>
          <p:cNvPicPr/>
          <p:nvPr/>
        </p:nvPicPr>
        <p:blipFill>
          <a:blip r:embed="rId6"/>
          <a:srcRect l="-1559" t="9281" r="130" b="189"/>
          <a:stretch/>
        </p:blipFill>
        <p:spPr>
          <a:xfrm>
            <a:off x="3270240" y="1402200"/>
            <a:ext cx="4330800" cy="4783320"/>
          </a:xfrm>
          <a:prstGeom prst="rect">
            <a:avLst/>
          </a:prstGeom>
          <a:ln w="0">
            <a:noFill/>
          </a:ln>
        </p:spPr>
      </p:pic>
      <p:sp>
        <p:nvSpPr>
          <p:cNvPr id="61" name="TextBox 8"/>
          <p:cNvSpPr/>
          <p:nvPr/>
        </p:nvSpPr>
        <p:spPr>
          <a:xfrm>
            <a:off x="11676240" y="32760"/>
            <a:ext cx="41256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1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3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64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65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6" name="TextBox 2"/>
          <p:cNvSpPr/>
          <p:nvPr/>
        </p:nvSpPr>
        <p:spPr>
          <a:xfrm>
            <a:off x="418320" y="156600"/>
            <a:ext cx="657216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Deepfake Detection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67" name="TextBox 29"/>
          <p:cNvSpPr/>
          <p:nvPr/>
        </p:nvSpPr>
        <p:spPr>
          <a:xfrm>
            <a:off x="126000" y="4422240"/>
            <a:ext cx="66996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ptos"/>
              </a:rPr>
              <a:t>Real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68" name="TextBox 31"/>
          <p:cNvSpPr/>
          <p:nvPr/>
        </p:nvSpPr>
        <p:spPr>
          <a:xfrm>
            <a:off x="78840" y="5805000"/>
            <a:ext cx="66996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ptos"/>
              </a:rPr>
              <a:t>Fake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69" name="Picture 5" descr="A collage of images of a person&#10;&#10;AI-generated content may be incorrect."/>
          <p:cNvPicPr/>
          <p:nvPr/>
        </p:nvPicPr>
        <p:blipFill>
          <a:blip r:embed="rId1"/>
          <a:stretch/>
        </p:blipFill>
        <p:spPr>
          <a:xfrm>
            <a:off x="794160" y="3898440"/>
            <a:ext cx="3909960" cy="2932920"/>
          </a:xfrm>
          <a:prstGeom prst="rect">
            <a:avLst/>
          </a:prstGeom>
          <a:ln w="0">
            <a:noFill/>
          </a:ln>
        </p:spPr>
      </p:pic>
      <p:pic>
        <p:nvPicPr>
          <p:cNvPr id="70" name="Picture 6" descr="A person in a suit being held by police officers&#10;&#10;AI-generated content may be incorrect."/>
          <p:cNvPicPr/>
          <p:nvPr/>
        </p:nvPicPr>
        <p:blipFill>
          <a:blip r:embed="rId2"/>
          <a:stretch/>
        </p:blipFill>
        <p:spPr>
          <a:xfrm>
            <a:off x="875160" y="1078200"/>
            <a:ext cx="2728440" cy="2693520"/>
          </a:xfrm>
          <a:prstGeom prst="rect">
            <a:avLst/>
          </a:prstGeom>
          <a:ln w="0">
            <a:noFill/>
          </a:ln>
        </p:spPr>
      </p:pic>
      <p:sp>
        <p:nvSpPr>
          <p:cNvPr id="71" name="Pravokotnik 13"/>
          <p:cNvSpPr/>
          <p:nvPr/>
        </p:nvSpPr>
        <p:spPr>
          <a:xfrm>
            <a:off x="1580040" y="2227680"/>
            <a:ext cx="579600" cy="526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2" name="Picture 10" descr="A person in a suit being held by police officers&#10;&#10;AI-generated content may be incorrect."/>
          <p:cNvPicPr/>
          <p:nvPr/>
        </p:nvPicPr>
        <p:blipFill>
          <a:blip r:embed="rId3"/>
          <a:srcRect l="25821" t="42613" r="52671" b="37548"/>
          <a:stretch/>
        </p:blipFill>
        <p:spPr>
          <a:xfrm>
            <a:off x="5513400" y="1074600"/>
            <a:ext cx="1328040" cy="1224360"/>
          </a:xfrm>
          <a:prstGeom prst="rect">
            <a:avLst/>
          </a:prstGeom>
          <a:ln w="0">
            <a:noFill/>
          </a:ln>
        </p:spPr>
      </p:pic>
      <p:sp>
        <p:nvSpPr>
          <p:cNvPr id="73" name="Raven povezovalnik 24"/>
          <p:cNvSpPr/>
          <p:nvPr/>
        </p:nvSpPr>
        <p:spPr>
          <a:xfrm flipV="1">
            <a:off x="1590480" y="1090800"/>
            <a:ext cx="3906720" cy="11260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" name="Raven povezovalnik 24"/>
          <p:cNvSpPr/>
          <p:nvPr/>
        </p:nvSpPr>
        <p:spPr>
          <a:xfrm flipV="1">
            <a:off x="2174760" y="2310480"/>
            <a:ext cx="4664880" cy="439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" name="TextBox 15"/>
          <p:cNvSpPr/>
          <p:nvPr/>
        </p:nvSpPr>
        <p:spPr>
          <a:xfrm>
            <a:off x="5518440" y="3037680"/>
            <a:ext cx="6323400" cy="448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The development of robust deepfake detectors is an active area of research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Existing deepfake detectors utilize deep CNNs and machine learning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Extract forensic traces from: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Spatial domain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Frequency domain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Temporal incosistencies </a:t>
            </a:r>
            <a:endParaRPr b="0" lang="en-GB" sz="2400" spc="-1" strike="noStrike">
              <a:latin typeface="Arial"/>
            </a:endParaRPr>
          </a:p>
          <a:p>
            <a:pPr lvl="1" marL="8002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Anomaly detection-based techniques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</p:txBody>
      </p:sp>
      <p:sp>
        <p:nvSpPr>
          <p:cNvPr id="76" name="TextBox 13"/>
          <p:cNvSpPr/>
          <p:nvPr/>
        </p:nvSpPr>
        <p:spPr>
          <a:xfrm>
            <a:off x="11676240" y="32760"/>
            <a:ext cx="41256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2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8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79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80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1" name="TextBox 2"/>
          <p:cNvSpPr/>
          <p:nvPr/>
        </p:nvSpPr>
        <p:spPr>
          <a:xfrm>
            <a:off x="199800" y="8280"/>
            <a:ext cx="9696240" cy="10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A Novel Type of Synthetic Videos: T2V and I2V 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82" name="TextBox 5"/>
          <p:cNvSpPr/>
          <p:nvPr/>
        </p:nvSpPr>
        <p:spPr>
          <a:xfrm>
            <a:off x="200160" y="964080"/>
            <a:ext cx="11391480" cy="228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Most recently, two novel synthetic video generation paradigms, Text-To-Video (T2V) and Image-To- Video (I2V) have revolutionized generative AI 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T2V generates a fully synthetic video based on a input text-prompt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I2V generates temporally consistent videos based on an input starting frame + a prompt describing the scene dynamics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8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957080" y="4443120"/>
            <a:ext cx="3867480" cy="2175120"/>
          </a:xfrm>
          <a:prstGeom prst="rect">
            <a:avLst/>
          </a:prstGeom>
          <a:ln w="0">
            <a:noFill/>
          </a:ln>
        </p:spPr>
      </p:pic>
      <p:pic>
        <p:nvPicPr>
          <p:cNvPr id="84" name="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280" y="4443120"/>
            <a:ext cx="3867480" cy="2175120"/>
          </a:xfrm>
          <a:prstGeom prst="rect">
            <a:avLst/>
          </a:prstGeom>
          <a:ln w="0">
            <a:noFill/>
          </a:ln>
        </p:spPr>
      </p:pic>
      <p:pic>
        <p:nvPicPr>
          <p:cNvPr id="85" name="" descr="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r:link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7440" y="2903400"/>
            <a:ext cx="3077640" cy="3800880"/>
          </a:xfrm>
          <a:prstGeom prst="rect">
            <a:avLst/>
          </a:prstGeom>
          <a:ln w="0">
            <a:noFill/>
          </a:ln>
        </p:spPr>
      </p:pic>
      <p:sp>
        <p:nvSpPr>
          <p:cNvPr id="86" name="Rectangle 14"/>
          <p:cNvSpPr/>
          <p:nvPr/>
        </p:nvSpPr>
        <p:spPr>
          <a:xfrm>
            <a:off x="4271400" y="2908440"/>
            <a:ext cx="3165840" cy="38847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TextBox 8"/>
          <p:cNvSpPr/>
          <p:nvPr/>
        </p:nvSpPr>
        <p:spPr>
          <a:xfrm>
            <a:off x="11676240" y="32760"/>
            <a:ext cx="41256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3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9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90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91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2" name="TextBox 2"/>
          <p:cNvSpPr/>
          <p:nvPr/>
        </p:nvSpPr>
        <p:spPr>
          <a:xfrm>
            <a:off x="199800" y="-1800"/>
            <a:ext cx="8172360" cy="10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Experiment: Find the Real News Reporter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9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12600" y="2199600"/>
            <a:ext cx="5522040" cy="3089880"/>
          </a:xfrm>
          <a:prstGeom prst="rect">
            <a:avLst/>
          </a:prstGeom>
          <a:ln w="0">
            <a:noFill/>
          </a:ln>
        </p:spPr>
      </p:pic>
      <p:pic>
        <p:nvPicPr>
          <p:cNvPr id="94" name="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440" y="2199600"/>
            <a:ext cx="5522040" cy="3089880"/>
          </a:xfrm>
          <a:prstGeom prst="rect">
            <a:avLst/>
          </a:prstGeom>
          <a:ln w="0">
            <a:noFill/>
          </a:ln>
        </p:spPr>
      </p:pic>
      <p:sp>
        <p:nvSpPr>
          <p:cNvPr id="95" name="TextBox 12"/>
          <p:cNvSpPr/>
          <p:nvPr/>
        </p:nvSpPr>
        <p:spPr>
          <a:xfrm>
            <a:off x="2306160" y="1594080"/>
            <a:ext cx="378972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0000"/>
                </a:solidFill>
                <a:latin typeface="Franklin Gothic Medium"/>
              </a:rPr>
              <a:t>Fake: Veo 3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96" name="TextBox 13"/>
          <p:cNvSpPr/>
          <p:nvPr/>
        </p:nvSpPr>
        <p:spPr>
          <a:xfrm>
            <a:off x="7178760" y="1594080"/>
            <a:ext cx="378972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b050"/>
                </a:solidFill>
                <a:latin typeface="Franklin Gothic Medium"/>
              </a:rPr>
              <a:t>Real: ABC World News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97" name="TextBox 6"/>
          <p:cNvSpPr/>
          <p:nvPr/>
        </p:nvSpPr>
        <p:spPr>
          <a:xfrm>
            <a:off x="11676240" y="32760"/>
            <a:ext cx="41256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4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9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00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01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2" name="TextBox 2"/>
          <p:cNvSpPr/>
          <p:nvPr/>
        </p:nvSpPr>
        <p:spPr>
          <a:xfrm>
            <a:off x="199800" y="8280"/>
            <a:ext cx="9696240" cy="10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Detection of T2V and I2V Media -- </a:t>
            </a:r>
            <a:r>
              <a:rPr b="1" i="1" lang="en-US" sz="3200" spc="-1" strike="noStrike">
                <a:solidFill>
                  <a:srgbClr val="205c96"/>
                </a:solidFill>
                <a:latin typeface="Franklin Gothic Medium"/>
              </a:rPr>
              <a:t>DecepTIV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03" name="TextBox 8"/>
          <p:cNvSpPr/>
          <p:nvPr/>
        </p:nvSpPr>
        <p:spPr>
          <a:xfrm>
            <a:off x="200160" y="954000"/>
            <a:ext cx="11331360" cy="48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There has been little to no research in detecting T2V and I2V media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Main reason is the lack of reliable open-source detection dataset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We introduce </a:t>
            </a:r>
            <a:r>
              <a:rPr b="0" i="1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DecepTIV </a:t>
            </a: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a large scale fake video detection dataset containing thousands of videos from the latest T2V and I2V models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We address major disadvantages of existing detection datasets</a:t>
            </a:r>
            <a:endParaRPr b="0" lang="en-GB" sz="2400" spc="-1" strike="noStrike">
              <a:latin typeface="Arial"/>
            </a:endParaRPr>
          </a:p>
          <a:p>
            <a:pPr lvl="1" marL="914400" indent="-457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Unclear generation pipeline</a:t>
            </a:r>
            <a:endParaRPr b="0" lang="en-GB" sz="2400" spc="-1" strike="noStrike">
              <a:latin typeface="Arial"/>
            </a:endParaRPr>
          </a:p>
          <a:p>
            <a:pPr lvl="1" marL="914400" indent="-457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Lack of good practises such as prompt enhancement</a:t>
            </a:r>
            <a:endParaRPr b="0" lang="en-GB" sz="2400" spc="-1" strike="noStrike">
              <a:latin typeface="Arial"/>
            </a:endParaRPr>
          </a:p>
          <a:p>
            <a:pPr lvl="1" marL="914400" indent="-457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Existing datasets contain cartoon-like characters and unrealistic scenes</a:t>
            </a:r>
            <a:endParaRPr b="0" lang="en-GB" sz="2400" spc="-1" strike="noStrike">
              <a:latin typeface="Arial"/>
            </a:endParaRPr>
          </a:p>
          <a:p>
            <a:pPr lvl="1" marL="914400" indent="-457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  <a:ea typeface="Aptos"/>
              </a:rPr>
              <a:t>There is no content correlation between real and fake videos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</p:txBody>
      </p:sp>
      <p:pic>
        <p:nvPicPr>
          <p:cNvPr id="104" name="Picture 11" descr=""/>
          <p:cNvPicPr/>
          <p:nvPr/>
        </p:nvPicPr>
        <p:blipFill>
          <a:blip r:embed="rId1"/>
          <a:stretch/>
        </p:blipFill>
        <p:spPr>
          <a:xfrm>
            <a:off x="1173240" y="4715640"/>
            <a:ext cx="9073440" cy="1988640"/>
          </a:xfrm>
          <a:prstGeom prst="rect">
            <a:avLst/>
          </a:prstGeom>
          <a:ln w="0">
            <a:noFill/>
          </a:ln>
        </p:spPr>
      </p:pic>
      <p:sp>
        <p:nvSpPr>
          <p:cNvPr id="105" name="Rectangle 12"/>
          <p:cNvSpPr/>
          <p:nvPr/>
        </p:nvSpPr>
        <p:spPr>
          <a:xfrm>
            <a:off x="641520" y="2877480"/>
            <a:ext cx="4250880" cy="3405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Rectangle 13"/>
          <p:cNvSpPr/>
          <p:nvPr/>
        </p:nvSpPr>
        <p:spPr>
          <a:xfrm>
            <a:off x="641520" y="3218400"/>
            <a:ext cx="7529400" cy="390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Rectangle 14"/>
          <p:cNvSpPr/>
          <p:nvPr/>
        </p:nvSpPr>
        <p:spPr>
          <a:xfrm>
            <a:off x="641520" y="3609360"/>
            <a:ext cx="9925560" cy="3704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Rectangle 15"/>
          <p:cNvSpPr/>
          <p:nvPr/>
        </p:nvSpPr>
        <p:spPr>
          <a:xfrm>
            <a:off x="721800" y="3980520"/>
            <a:ext cx="8351640" cy="3704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" name="TextBox 6"/>
          <p:cNvSpPr/>
          <p:nvPr/>
        </p:nvSpPr>
        <p:spPr>
          <a:xfrm>
            <a:off x="11676240" y="32760"/>
            <a:ext cx="41256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5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1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12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13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4" name="TextBox 2"/>
          <p:cNvSpPr/>
          <p:nvPr/>
        </p:nvSpPr>
        <p:spPr>
          <a:xfrm>
            <a:off x="199800" y="8280"/>
            <a:ext cx="969624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205c96"/>
                </a:solidFill>
                <a:latin typeface="Franklin Gothic Medium"/>
              </a:rPr>
              <a:t>DecepTIV</a:t>
            </a: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 – Overview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15" name="TextBox 6"/>
          <p:cNvSpPr/>
          <p:nvPr/>
        </p:nvSpPr>
        <p:spPr>
          <a:xfrm>
            <a:off x="200160" y="898920"/>
            <a:ext cx="11992320" cy="411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Our goal is to create fake videos whose content is dependent on real reference videos and include scenes where misinformation could pose a threat</a:t>
            </a:r>
            <a:endParaRPr b="0" lang="en-GB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We utilize the YouTube-8M benchmark to extract videos categorized under </a:t>
            </a:r>
            <a:r>
              <a:rPr b="1" i="1" lang="en-US" sz="2400" spc="-1" strike="noStrike">
                <a:solidFill>
                  <a:srgbClr val="000000"/>
                </a:solidFill>
                <a:latin typeface="Franklin Gothic Medium"/>
              </a:rPr>
              <a:t>firefighter</a:t>
            </a: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, </a:t>
            </a:r>
            <a:r>
              <a:rPr b="1" i="1" lang="en-US" sz="2400" spc="-1" strike="noStrike">
                <a:solidFill>
                  <a:srgbClr val="000000"/>
                </a:solidFill>
                <a:latin typeface="Franklin Gothic Medium"/>
              </a:rPr>
              <a:t>soldier</a:t>
            </a: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 and </a:t>
            </a:r>
            <a:r>
              <a:rPr b="1" i="1" lang="en-US" sz="2400" spc="-1" strike="noStrike">
                <a:solidFill>
                  <a:srgbClr val="000000"/>
                </a:solidFill>
                <a:latin typeface="Franklin Gothic Medium"/>
              </a:rPr>
              <a:t>weather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</p:txBody>
      </p:sp>
      <p:pic>
        <p:nvPicPr>
          <p:cNvPr id="116" name="Picture 12" descr=""/>
          <p:cNvPicPr/>
          <p:nvPr/>
        </p:nvPicPr>
        <p:blipFill>
          <a:blip r:embed="rId1"/>
          <a:stretch/>
        </p:blipFill>
        <p:spPr>
          <a:xfrm>
            <a:off x="1134720" y="2791800"/>
            <a:ext cx="8933760" cy="3395160"/>
          </a:xfrm>
          <a:prstGeom prst="rect">
            <a:avLst/>
          </a:prstGeom>
          <a:ln w="0">
            <a:noFill/>
          </a:ln>
        </p:spPr>
      </p:pic>
      <p:sp>
        <p:nvSpPr>
          <p:cNvPr id="117" name="TextBox 9"/>
          <p:cNvSpPr/>
          <p:nvPr/>
        </p:nvSpPr>
        <p:spPr>
          <a:xfrm>
            <a:off x="11676240" y="32760"/>
            <a:ext cx="41256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6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9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0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1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2" name="TextBox 2"/>
          <p:cNvSpPr/>
          <p:nvPr/>
        </p:nvSpPr>
        <p:spPr>
          <a:xfrm>
            <a:off x="199800" y="8280"/>
            <a:ext cx="969624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 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23" name="Picture 6" descr="A diagram of a firefighter&amp;#39;s process&#10;&#10;AI-generated content may be incorrect."/>
          <p:cNvPicPr/>
          <p:nvPr/>
        </p:nvPicPr>
        <p:blipFill>
          <a:blip r:embed="rId1"/>
          <a:stretch/>
        </p:blipFill>
        <p:spPr>
          <a:xfrm>
            <a:off x="624240" y="2341800"/>
            <a:ext cx="10474920" cy="2862360"/>
          </a:xfrm>
          <a:prstGeom prst="rect">
            <a:avLst/>
          </a:prstGeom>
          <a:ln w="0">
            <a:noFill/>
          </a:ln>
        </p:spPr>
      </p:pic>
      <p:sp>
        <p:nvSpPr>
          <p:cNvPr id="124" name="TextBox 9"/>
          <p:cNvSpPr/>
          <p:nvPr/>
        </p:nvSpPr>
        <p:spPr>
          <a:xfrm>
            <a:off x="205560" y="96480"/>
            <a:ext cx="9696240" cy="10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205c96"/>
                </a:solidFill>
                <a:latin typeface="Franklin Gothic Medium"/>
              </a:rPr>
              <a:t>DecepTIV</a:t>
            </a: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 – </a:t>
            </a:r>
            <a:r>
              <a:rPr b="1" lang="en-US" sz="3200" spc="-1" strike="noStrike">
                <a:solidFill>
                  <a:srgbClr val="205c96"/>
                </a:solidFill>
                <a:latin typeface="Franklin Gothic Medium"/>
                <a:ea typeface="Aptos"/>
              </a:rPr>
              <a:t>Generation Pipeline for Fake Videos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25" name="TextBox 8"/>
          <p:cNvSpPr/>
          <p:nvPr/>
        </p:nvSpPr>
        <p:spPr>
          <a:xfrm>
            <a:off x="11676240" y="32760"/>
            <a:ext cx="41256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7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traight Arrow Connector 1"/>
          <p:cNvSpPr/>
          <p:nvPr/>
        </p:nvSpPr>
        <p:spPr>
          <a:xfrm>
            <a:off x="200880" y="882000"/>
            <a:ext cx="10045440" cy="2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7" name="Straight Arrow Connector 3"/>
          <p:cNvSpPr/>
          <p:nvPr/>
        </p:nvSpPr>
        <p:spPr>
          <a:xfrm>
            <a:off x="204480" y="726120"/>
            <a:ext cx="650520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8" name="Straight Arrow Connector 4"/>
          <p:cNvSpPr/>
          <p:nvPr/>
        </p:nvSpPr>
        <p:spPr>
          <a:xfrm flipH="1" flipV="1">
            <a:off x="11336400" y="-1800"/>
            <a:ext cx="3240" cy="68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9" name="Straight Arrow Connector 7"/>
          <p:cNvSpPr/>
          <p:nvPr/>
        </p:nvSpPr>
        <p:spPr>
          <a:xfrm>
            <a:off x="11529720" y="720"/>
            <a:ext cx="1800" cy="95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0" name="TextBox 2"/>
          <p:cNvSpPr/>
          <p:nvPr/>
        </p:nvSpPr>
        <p:spPr>
          <a:xfrm>
            <a:off x="199800" y="-1080"/>
            <a:ext cx="969624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en-US" sz="3200" spc="-1" strike="noStrike">
                <a:solidFill>
                  <a:srgbClr val="205c96"/>
                </a:solidFill>
                <a:latin typeface="Franklin Gothic Medium"/>
              </a:rPr>
              <a:t>DecepTIV</a:t>
            </a:r>
            <a:r>
              <a:rPr b="1" lang="en-US" sz="3200" spc="-1" strike="noStrike">
                <a:solidFill>
                  <a:srgbClr val="205c96"/>
                </a:solidFill>
                <a:latin typeface="Franklin Gothic Medium"/>
              </a:rPr>
              <a:t>: Video Samples 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31" name="Picture 5" descr="A collage of images of people in uniform&#10;&#10;AI-generated content may be incorrect."/>
          <p:cNvPicPr/>
          <p:nvPr/>
        </p:nvPicPr>
        <p:blipFill>
          <a:blip r:embed="rId1"/>
          <a:stretch/>
        </p:blipFill>
        <p:spPr>
          <a:xfrm>
            <a:off x="165240" y="953640"/>
            <a:ext cx="11328480" cy="4546080"/>
          </a:xfrm>
          <a:prstGeom prst="rect">
            <a:avLst/>
          </a:prstGeom>
          <a:ln w="0">
            <a:noFill/>
          </a:ln>
        </p:spPr>
      </p:pic>
      <p:sp>
        <p:nvSpPr>
          <p:cNvPr id="132" name="TextBox 8"/>
          <p:cNvSpPr/>
          <p:nvPr/>
        </p:nvSpPr>
        <p:spPr>
          <a:xfrm>
            <a:off x="135720" y="5600520"/>
            <a:ext cx="11391480" cy="228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Caption 1: A group of firefighters is actively fighting a fire in a house</a:t>
            </a:r>
            <a:endParaRPr b="0" lang="en-GB" sz="24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Caption 2: A cloudy sky over a city with buildings, with lightning in the sky</a:t>
            </a:r>
            <a:endParaRPr b="0" lang="en-GB" sz="24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Franklin Gothic Medium"/>
              </a:rPr>
              <a:t>Caption 3: A group of military men standing in a field, marching in formation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2400" spc="-1" strike="noStrike">
              <a:latin typeface="Arial"/>
            </a:endParaRPr>
          </a:p>
        </p:txBody>
      </p:sp>
      <p:sp>
        <p:nvSpPr>
          <p:cNvPr id="133" name="TextBox 9"/>
          <p:cNvSpPr/>
          <p:nvPr/>
        </p:nvSpPr>
        <p:spPr>
          <a:xfrm>
            <a:off x="11529360" y="5400"/>
            <a:ext cx="74304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156082"/>
                </a:solidFill>
                <a:latin typeface="Franklin Gothic Medium"/>
              </a:rPr>
              <a:t>8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2025-05-29T13:13:52Z</dcterms:created>
  <dc:creator/>
  <dc:description/>
  <dc:language>en-GB</dc:language>
  <cp:lastModifiedBy/>
  <dcterms:modified xsi:type="dcterms:W3CDTF">2025-06-04T17:06:04Z</dcterms:modified>
  <cp:revision>1429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6</vt:i4>
  </property>
  <property fmtid="{D5CDD505-2E9C-101B-9397-08002B2CF9AE}" pid="3" name="PresentationFormat">
    <vt:lpwstr>Widescreen</vt:lpwstr>
  </property>
  <property fmtid="{D5CDD505-2E9C-101B-9397-08002B2CF9AE}" pid="4" name="Slides">
    <vt:i4>24</vt:i4>
  </property>
</Properties>
</file>